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6E8"/>
          </a:solidFill>
        </a:fill>
      </a:tcStyle>
    </a:wholeTbl>
    <a:band2H>
      <a:tcTxStyle b="def" i="def"/>
      <a:tcStyle>
        <a:tcBdr/>
        <a:fill>
          <a:solidFill>
            <a:srgbClr val="E6F3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0CB"/>
          </a:solidFill>
        </a:fill>
      </a:tcStyle>
    </a:wholeTbl>
    <a:band2H>
      <a:tcTxStyle b="def" i="def"/>
      <a:tcStyle>
        <a:tcBdr/>
        <a:fill>
          <a:solidFill>
            <a:srgbClr val="FA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0DA"/>
          </a:solidFill>
        </a:fill>
      </a:tcStyle>
    </a:wholeTbl>
    <a:band2H>
      <a:tcTxStyle b="def" i="def"/>
      <a:tcStyle>
        <a:tcBdr/>
        <a:fill>
          <a:solidFill>
            <a:srgbClr val="EBE9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en o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Hoofdtekst - niveau één…"/>
          <p:cNvSpPr txBox="1"/>
          <p:nvPr>
            <p:ph type="body" sz="quarter" idx="1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  <a:defRPr sz="3600">
                <a:solidFill>
                  <a:srgbClr val="222222"/>
                </a:solidFill>
              </a:defRPr>
            </a:lvl1pPr>
            <a:lvl2pPr marL="1281205" indent="-658904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2pPr>
            <a:lvl3pPr marL="1903503" indent="-658903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3pPr>
            <a:lvl4pPr marL="2525803" indent="-658903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4pPr>
            <a:lvl5pPr marL="3148103" indent="-658903" algn="ctr">
              <a:spcBef>
                <a:spcPts val="1200"/>
              </a:spcBef>
              <a:buBlip>
                <a:blip r:embed="rId3"/>
              </a:buBlip>
              <a:defRPr sz="3600">
                <a:solidFill>
                  <a:srgbClr val="222222"/>
                </a:solidFill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&quot;Typ hier een citaat.&quot;"/>
          <p:cNvSpPr txBox="1"/>
          <p:nvPr>
            <p:ph type="body" sz="quarter" idx="13"/>
          </p:nvPr>
        </p:nvSpPr>
        <p:spPr>
          <a:xfrm>
            <a:off x="1270000" y="4241798"/>
            <a:ext cx="10464800" cy="73660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</a:p>
        </p:txBody>
      </p:sp>
      <p:sp>
        <p:nvSpPr>
          <p:cNvPr id="9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22" name="Hoofdtekst - niveau één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Titeltekst</a:t>
            </a:r>
          </a:p>
        </p:txBody>
      </p:sp>
      <p:sp>
        <p:nvSpPr>
          <p:cNvPr id="3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40" name="Hoofdtekst - niveau één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Hoofdtekst - niveau één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/>
          <p:nvPr>
            <p:ph type="pic" sz="half" idx="13"/>
          </p:nvPr>
        </p:nvSpPr>
        <p:spPr>
          <a:xfrm>
            <a:off x="1181100" y="3380452"/>
            <a:ext cx="5461000" cy="53086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Hoofdtekst - niveau één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/>
          <p:nvPr>
            <p:ph type="pic" sz="quarter" idx="13"/>
          </p:nvPr>
        </p:nvSpPr>
        <p:spPr>
          <a:xfrm>
            <a:off x="6692900" y="5082252"/>
            <a:ext cx="5334000" cy="38989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Afbeelding"/>
          <p:cNvSpPr/>
          <p:nvPr>
            <p:ph type="pic" sz="quarter" idx="14"/>
          </p:nvPr>
        </p:nvSpPr>
        <p:spPr>
          <a:xfrm>
            <a:off x="6699118" y="751550"/>
            <a:ext cx="5334004" cy="38989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Afbeelding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" name="Titeltekst"/>
          <p:cNvSpPr txBox="1"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Superclarendon"/>
          <a:ea typeface="Superclarendon"/>
          <a:cs typeface="Superclarendon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www.nu.nl/muziek/6005454/rachel-hazes-trots-op-zoon-andre-na-shows-in-ahoy.html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youtu.be/jg4alvLNbCE?t=271" TargetMode="External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IDHEnVGdfoE" TargetMode="External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jb7Jh5-TML0" TargetMode="External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uziekles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Muziek Oktober 2019</a:t>
            </a:r>
          </a:p>
        </p:txBody>
      </p:sp>
      <p:sp>
        <p:nvSpPr>
          <p:cNvPr id="134" name="Nieuws, keyboard, zang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Nieuws, Zang, Gitaar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e Akkoorden: het Am akkoord"/>
          <p:cNvSpPr txBox="1"/>
          <p:nvPr>
            <p:ph type="title"/>
          </p:nvPr>
        </p:nvSpPr>
        <p:spPr>
          <a:xfrm>
            <a:off x="1270000" y="330200"/>
            <a:ext cx="10464800" cy="1905000"/>
          </a:xfrm>
          <a:prstGeom prst="rect">
            <a:avLst/>
          </a:prstGeom>
        </p:spPr>
        <p:txBody>
          <a:bodyPr/>
          <a:lstStyle>
            <a:lvl1pPr>
              <a:defRPr spc="-200" sz="4400"/>
            </a:lvl1pPr>
          </a:lstStyle>
          <a:p>
            <a:pPr/>
            <a:r>
              <a:t>De Akkoorden: het D akkoord</a:t>
            </a:r>
          </a:p>
        </p:txBody>
      </p:sp>
      <p:pic>
        <p:nvPicPr>
          <p:cNvPr id="165" name="Schermafbeelding 2018-12-04 om 09.55.47.png" descr="Schermafbeelding 2018-12-04 om 09.55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939" y="2221335"/>
            <a:ext cx="11744922" cy="6600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e Akkoorden: het Am akkoord"/>
          <p:cNvSpPr txBox="1"/>
          <p:nvPr>
            <p:ph type="title"/>
          </p:nvPr>
        </p:nvSpPr>
        <p:spPr>
          <a:xfrm>
            <a:off x="1270000" y="330200"/>
            <a:ext cx="10464800" cy="1905000"/>
          </a:xfrm>
          <a:prstGeom prst="rect">
            <a:avLst/>
          </a:prstGeom>
        </p:spPr>
        <p:txBody>
          <a:bodyPr/>
          <a:lstStyle>
            <a:lvl1pPr>
              <a:defRPr spc="-200" sz="4400"/>
            </a:lvl1pPr>
          </a:lstStyle>
          <a:p>
            <a:pPr/>
            <a:r>
              <a:t>De Akkoorden: het G akkoord</a:t>
            </a:r>
          </a:p>
        </p:txBody>
      </p:sp>
      <p:pic>
        <p:nvPicPr>
          <p:cNvPr id="168" name="Schermafbeelding 2018-12-04 om 09.55.25.png" descr="Schermafbeelding 2018-12-04 om 09.55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057" y="2223229"/>
            <a:ext cx="11418686" cy="6400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e Akkoorden: het Am akkoord"/>
          <p:cNvSpPr txBox="1"/>
          <p:nvPr>
            <p:ph type="title"/>
          </p:nvPr>
        </p:nvSpPr>
        <p:spPr>
          <a:xfrm>
            <a:off x="1270000" y="330200"/>
            <a:ext cx="10464800" cy="1905000"/>
          </a:xfrm>
          <a:prstGeom prst="rect">
            <a:avLst/>
          </a:prstGeom>
        </p:spPr>
        <p:txBody>
          <a:bodyPr/>
          <a:lstStyle>
            <a:lvl1pPr>
              <a:defRPr spc="-200" sz="4400"/>
            </a:lvl1pPr>
          </a:lstStyle>
          <a:p>
            <a:pPr/>
            <a:r>
              <a:t>De Akkoorden: het C akkoord</a:t>
            </a:r>
          </a:p>
        </p:txBody>
      </p:sp>
      <p:pic>
        <p:nvPicPr>
          <p:cNvPr id="171" name="Schermafbeelding 2018-12-04 om 09.55.02.png" descr="Schermafbeelding 2018-12-04 om 09.55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020" y="2290109"/>
            <a:ext cx="11452760" cy="6439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www.vanlentmusic.nl/brugklas"/>
          <p:cNvSpPr txBox="1"/>
          <p:nvPr>
            <p:ph type="title"/>
          </p:nvPr>
        </p:nvSpPr>
        <p:spPr>
          <a:xfrm>
            <a:off x="640258" y="1676648"/>
            <a:ext cx="11526342" cy="7111504"/>
          </a:xfrm>
          <a:prstGeom prst="rect">
            <a:avLst/>
          </a:prstGeom>
        </p:spPr>
        <p:txBody>
          <a:bodyPr/>
          <a:lstStyle/>
          <a:p>
            <a:pPr defTabSz="302848">
              <a:defRPr spc="-162" sz="4428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u="none">
                <a:solidFill>
                  <a:srgbClr val="EEEEEE"/>
                </a:solidFill>
                <a:uFillTx/>
              </a:rPr>
              <a:t>Zelf aan de slag!</a:t>
            </a:r>
            <a:endParaRPr u="none">
              <a:solidFill>
                <a:srgbClr val="EEEEEE"/>
              </a:solidFill>
              <a:uFillTx/>
            </a:endParaRPr>
          </a:p>
          <a:p>
            <a:pPr defTabSz="302848">
              <a:defRPr spc="-162" sz="4428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endParaRPr u="none">
              <a:solidFill>
                <a:srgbClr val="EEEEEE"/>
              </a:solidFill>
              <a:uFillTx/>
            </a:endParaRPr>
          </a:p>
          <a:p>
            <a:pPr defTabSz="302848">
              <a:defRPr spc="-162" sz="4428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u="none">
                <a:solidFill>
                  <a:srgbClr val="EEEEEE"/>
                </a:solidFill>
                <a:uFillTx/>
              </a:rPr>
              <a:t>Lees de opdracht op wikiwijs</a:t>
            </a:r>
            <a:endParaRPr u="none">
              <a:solidFill>
                <a:srgbClr val="EEEEEE"/>
              </a:solidFill>
              <a:uFillTx/>
            </a:endParaRPr>
          </a:p>
          <a:p>
            <a:pPr defTabSz="302848">
              <a:defRPr spc="-162" sz="4428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endParaRPr u="none">
              <a:solidFill>
                <a:srgbClr val="EEEEEE"/>
              </a:solidFill>
              <a:uFillTx/>
            </a:endParaRPr>
          </a:p>
          <a:p>
            <a:pPr defTabSz="302848">
              <a:defRPr spc="-162" sz="4428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u="none">
                <a:solidFill>
                  <a:srgbClr val="EEEEEE"/>
                </a:solidFill>
                <a:uFillTx/>
              </a:rPr>
              <a:t>Ga naar:</a:t>
            </a:r>
            <a:endParaRPr u="none">
              <a:solidFill>
                <a:srgbClr val="EEEEEE"/>
              </a:solidFill>
              <a:uFillTx/>
            </a:endParaRPr>
          </a:p>
          <a:p>
            <a:pPr defTabSz="302848">
              <a:defRPr spc="-162" sz="4428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endParaRPr u="none">
              <a:solidFill>
                <a:srgbClr val="EEEEEE"/>
              </a:solidFill>
              <a:uFillTx/>
            </a:endParaRPr>
          </a:p>
          <a:p>
            <a:pPr defTabSz="302848">
              <a:defRPr spc="-162" sz="4428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u="none">
                <a:solidFill>
                  <a:srgbClr val="EEEEEE"/>
                </a:solidFill>
                <a:uFillTx/>
              </a:rPr>
              <a:t>Som —&gt; Huiswerk —&gt; Muziek —&gt; klik op de link</a:t>
            </a:r>
            <a:endParaRPr u="none">
              <a:solidFill>
                <a:srgbClr val="EEEEEE"/>
              </a:solidFill>
              <a:uFillTx/>
            </a:endParaRPr>
          </a:p>
          <a:p>
            <a:pPr defTabSz="302848">
              <a:defRPr spc="-162" sz="4428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endParaRPr u="none">
              <a:solidFill>
                <a:srgbClr val="EEEEEE"/>
              </a:solidFill>
              <a:uFillTx/>
            </a:endParaRPr>
          </a:p>
          <a:p>
            <a:pPr defTabSz="302848">
              <a:defRPr spc="-162" sz="4428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u="none">
                <a:solidFill>
                  <a:srgbClr val="EEEEEE"/>
                </a:solidFill>
                <a:uFillTx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–Ad Wolfs, Horeca St Jans Lyceum"/>
          <p:cNvSpPr txBox="1"/>
          <p:nvPr>
            <p:ph type="body" sz="quarter" idx="1"/>
          </p:nvPr>
        </p:nvSpPr>
        <p:spPr>
          <a:xfrm>
            <a:off x="1270000" y="5765800"/>
            <a:ext cx="10464800" cy="647700"/>
          </a:xfrm>
          <a:prstGeom prst="rect">
            <a:avLst/>
          </a:prstGeom>
        </p:spPr>
        <p:txBody>
          <a:bodyPr/>
          <a:lstStyle/>
          <a:p>
            <a:pPr/>
            <a:r>
              <a:t>–Ad Wolfs, Horeca St Jans Lyceum</a:t>
            </a:r>
          </a:p>
        </p:txBody>
      </p:sp>
      <p:sp>
        <p:nvSpPr>
          <p:cNvPr id="176" name="Schuif je stoel aan en laat alles opgeruimd achter!"/>
          <p:cNvSpPr txBox="1"/>
          <p:nvPr>
            <p:ph type="body" idx="13"/>
          </p:nvPr>
        </p:nvSpPr>
        <p:spPr>
          <a:xfrm>
            <a:off x="1270000" y="2987182"/>
            <a:ext cx="10464800" cy="15186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20000"/>
              </a:lnSpc>
              <a:buSzTx/>
              <a:buNone/>
              <a:defRPr b="1" spc="-200" sz="4200"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Schuif je stoel aan en laat alles opgeruimd achter!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nning van Vandaag"/>
          <p:cNvSpPr txBox="1"/>
          <p:nvPr>
            <p:ph type="title"/>
          </p:nvPr>
        </p:nvSpPr>
        <p:spPr>
          <a:xfrm>
            <a:off x="1270000" y="1409700"/>
            <a:ext cx="10464800" cy="19050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Planning van Vandaag</a:t>
            </a:r>
          </a:p>
        </p:txBody>
      </p:sp>
      <p:sp>
        <p:nvSpPr>
          <p:cNvPr id="137" name="Het Nieuws              (10 minuten)…"/>
          <p:cNvSpPr txBox="1"/>
          <p:nvPr>
            <p:ph type="body" idx="1"/>
          </p:nvPr>
        </p:nvSpPr>
        <p:spPr>
          <a:xfrm>
            <a:off x="4457700" y="2527300"/>
            <a:ext cx="10464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Het Nieuws            </a:t>
            </a:r>
          </a:p>
          <a:p>
            <a:pPr>
              <a:buBlip>
                <a:blip r:embed="rId2"/>
              </a:buBlip>
            </a:pPr>
            <a:r>
              <a:t>Klassikale Zang Opdracht</a:t>
            </a:r>
          </a:p>
          <a:p>
            <a:pPr>
              <a:buBlip>
                <a:blip r:embed="rId2"/>
              </a:buBlip>
            </a:pPr>
            <a:r>
              <a:t>De Gitaaropdracht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Afbeelding" descr="Afbeeldi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61150" y="5050502"/>
            <a:ext cx="5397500" cy="3960023"/>
          </a:xfrm>
          <a:prstGeom prst="rect">
            <a:avLst/>
          </a:prstGeom>
        </p:spPr>
      </p:pic>
      <p:pic>
        <p:nvPicPr>
          <p:cNvPr id="140" name="Afbeelding" descr="Afbeeldin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667368" y="719800"/>
            <a:ext cx="5397504" cy="3960024"/>
          </a:xfrm>
          <a:prstGeom prst="rect">
            <a:avLst/>
          </a:prstGeom>
        </p:spPr>
      </p:pic>
      <p:pic>
        <p:nvPicPr>
          <p:cNvPr id="141" name="Afbeelding" descr="Afbeeldin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33450" y="730250"/>
            <a:ext cx="5397500" cy="8293100"/>
          </a:xfrm>
          <a:prstGeom prst="rect">
            <a:avLst/>
          </a:prstGeom>
        </p:spPr>
      </p:pic>
      <p:sp>
        <p:nvSpPr>
          <p:cNvPr id="142" name="Het nieuws van vandaag"/>
          <p:cNvSpPr txBox="1"/>
          <p:nvPr/>
        </p:nvSpPr>
        <p:spPr>
          <a:xfrm>
            <a:off x="2442400" y="6742554"/>
            <a:ext cx="8120000" cy="106908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424242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 u="sng">
                <a:solidFill>
                  <a:srgbClr val="0000FF"/>
                </a:solidFill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  <a:uFill>
                  <a:solidFill>
                    <a:srgbClr val="0000FF"/>
                  </a:solidFill>
                </a:u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  <a:hlinkClick r:id="rId5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5" invalidUrl="" action="" tgtFrame="" tooltip="" history="1" highlightClick="0" endSnd="0"/>
              </a:rPr>
              <a:t>Het nieuws van vandaag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pice Girls"/>
          <p:cNvSpPr txBox="1"/>
          <p:nvPr/>
        </p:nvSpPr>
        <p:spPr>
          <a:xfrm>
            <a:off x="2329497" y="1351737"/>
            <a:ext cx="8345806" cy="1436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/>
            <a:r>
              <a:t>Hazes Junior</a:t>
            </a:r>
          </a:p>
        </p:txBody>
      </p:sp>
      <p:pic>
        <p:nvPicPr>
          <p:cNvPr id="145" name="Schermafbeelding 2019-10-22 om 10.18.00.png" descr="Schermafbeelding 2019-10-22 om 10.18.00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7950" y="3885257"/>
            <a:ext cx="7708900" cy="429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Afbeelding" descr="Afbeeldi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775450" y="2173704"/>
            <a:ext cx="5397501" cy="5406192"/>
          </a:xfrm>
          <a:prstGeom prst="rect">
            <a:avLst/>
          </a:prstGeom>
        </p:spPr>
      </p:pic>
      <p:sp>
        <p:nvSpPr>
          <p:cNvPr id="148" name="Keybo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De Klassikale zangopdracht</a:t>
            </a:r>
          </a:p>
        </p:txBody>
      </p:sp>
      <p:sp>
        <p:nvSpPr>
          <p:cNvPr id="149" name="Hoe ziet de keyboard les eruit?"/>
          <p:cNvSpPr txBox="1"/>
          <p:nvPr>
            <p:ph type="body" sz="quarter" idx="1"/>
          </p:nvPr>
        </p:nvSpPr>
        <p:spPr>
          <a:xfrm>
            <a:off x="762000" y="5041900"/>
            <a:ext cx="5588000" cy="3619500"/>
          </a:xfrm>
          <a:prstGeom prst="rect">
            <a:avLst/>
          </a:prstGeom>
        </p:spPr>
        <p:txBody>
          <a:bodyPr/>
          <a:lstStyle/>
          <a:p>
            <a:pPr/>
            <a:r>
              <a:t>Samen zingen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Kies zelf uit wat we gaan doen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Kies zelf uit wat we gaan doen!</a:t>
            </a:r>
          </a:p>
        </p:txBody>
      </p:sp>
      <p:sp>
        <p:nvSpPr>
          <p:cNvPr id="152" name="Bedenk met jouw rij :…"/>
          <p:cNvSpPr txBox="1"/>
          <p:nvPr>
            <p:ph type="body" idx="1"/>
          </p:nvPr>
        </p:nvSpPr>
        <p:spPr>
          <a:xfrm>
            <a:off x="1270000" y="2616200"/>
            <a:ext cx="10464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Bedenk met jouw rij :</a:t>
            </a:r>
          </a:p>
          <a:p>
            <a:pPr lvl="1">
              <a:buBlip>
                <a:blip r:embed="rId2"/>
              </a:buBlip>
            </a:pPr>
            <a:r>
              <a:t>1 Nederlands talig lied</a:t>
            </a:r>
          </a:p>
          <a:p>
            <a:pPr lvl="1">
              <a:buBlip>
                <a:blip r:embed="rId2"/>
              </a:buBlip>
            </a:pPr>
            <a:r>
              <a:t>1 Engels talig lied</a:t>
            </a:r>
          </a:p>
          <a:p>
            <a:pPr>
              <a:buBlip>
                <a:blip r:embed="rId2"/>
              </a:buBlip>
            </a:pPr>
            <a:r>
              <a:t>Daarna gaan we stemmen welk liedjes het zijn geworden!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Afbeelding" descr="Afbeeldi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9232" t="0" r="20088" b="0"/>
          <a:stretch>
            <a:fillRect/>
          </a:stretch>
        </p:blipFill>
        <p:spPr>
          <a:xfrm>
            <a:off x="6775450" y="730250"/>
            <a:ext cx="5397501" cy="8293100"/>
          </a:xfrm>
          <a:prstGeom prst="rect">
            <a:avLst/>
          </a:prstGeom>
        </p:spPr>
      </p:pic>
      <p:sp>
        <p:nvSpPr>
          <p:cNvPr id="155" name="Keybo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Gitaar</a:t>
            </a:r>
          </a:p>
        </p:txBody>
      </p:sp>
      <p:sp>
        <p:nvSpPr>
          <p:cNvPr id="156" name="Hoe ziet de keyboard les eruit?"/>
          <p:cNvSpPr txBox="1"/>
          <p:nvPr>
            <p:ph type="body" sz="quarter" idx="1"/>
          </p:nvPr>
        </p:nvSpPr>
        <p:spPr>
          <a:xfrm>
            <a:off x="762000" y="5041900"/>
            <a:ext cx="5588000" cy="3619500"/>
          </a:xfrm>
          <a:prstGeom prst="rect">
            <a:avLst/>
          </a:prstGeom>
        </p:spPr>
        <p:txBody>
          <a:bodyPr/>
          <a:lstStyle/>
          <a:p>
            <a:pPr/>
            <a:r>
              <a:t>Akkoorden spelen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e Akkoorden: het Em akkoord"/>
          <p:cNvSpPr txBox="1"/>
          <p:nvPr>
            <p:ph type="title"/>
          </p:nvPr>
        </p:nvSpPr>
        <p:spPr>
          <a:xfrm>
            <a:off x="1270000" y="330200"/>
            <a:ext cx="10464800" cy="1905000"/>
          </a:xfrm>
          <a:prstGeom prst="rect">
            <a:avLst/>
          </a:prstGeom>
        </p:spPr>
        <p:txBody>
          <a:bodyPr/>
          <a:lstStyle>
            <a:lvl1pPr>
              <a:defRPr spc="-200" sz="4400"/>
            </a:lvl1pPr>
          </a:lstStyle>
          <a:p>
            <a:pPr/>
            <a:r>
              <a:t>De Akkoorden: het Em akkoord</a:t>
            </a:r>
          </a:p>
        </p:txBody>
      </p:sp>
      <p:pic>
        <p:nvPicPr>
          <p:cNvPr id="159" name="Schermafbeelding 2018-11-13 om 09.51.31.png" descr="Schermafbeelding 2018-11-13 om 09.51.3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7522" y="2207660"/>
            <a:ext cx="11269758" cy="6303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e Akkoorden: het Am akkoord"/>
          <p:cNvSpPr txBox="1"/>
          <p:nvPr>
            <p:ph type="title"/>
          </p:nvPr>
        </p:nvSpPr>
        <p:spPr>
          <a:xfrm>
            <a:off x="1270000" y="330200"/>
            <a:ext cx="10464800" cy="1905000"/>
          </a:xfrm>
          <a:prstGeom prst="rect">
            <a:avLst/>
          </a:prstGeom>
        </p:spPr>
        <p:txBody>
          <a:bodyPr/>
          <a:lstStyle>
            <a:lvl1pPr>
              <a:defRPr spc="-200" sz="4400"/>
            </a:lvl1pPr>
          </a:lstStyle>
          <a:p>
            <a:pPr/>
            <a:r>
              <a:t>De Akkoorden: het Am akkoord</a:t>
            </a:r>
          </a:p>
        </p:txBody>
      </p:sp>
      <p:pic>
        <p:nvPicPr>
          <p:cNvPr id="162" name="Schermafbeelding 2018-11-13 om 09.53.32.png" descr="Schermafbeelding 2018-11-13 om 09.53.32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804" y="2239567"/>
            <a:ext cx="11231192" cy="6324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